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97" r:id="rId2"/>
    <p:sldId id="292" r:id="rId3"/>
    <p:sldId id="293" r:id="rId4"/>
  </p:sldIdLst>
  <p:sldSz cx="15119350" cy="864076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000000"/>
          </p15:clr>
        </p15:guide>
        <p15:guide id="2" pos="4763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9CA"/>
    <a:srgbClr val="59C1FF"/>
    <a:srgbClr val="188EB2"/>
    <a:srgbClr val="153F5E"/>
    <a:srgbClr val="F59C1C"/>
    <a:srgbClr val="01A5C0"/>
    <a:srgbClr val="779FB0"/>
    <a:srgbClr val="B1B650"/>
    <a:srgbClr val="D4BBA7"/>
    <a:srgbClr val="B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6395" autoAdjust="0"/>
  </p:normalViewPr>
  <p:slideViewPr>
    <p:cSldViewPr snapToGrid="0">
      <p:cViewPr varScale="1">
        <p:scale>
          <a:sx n="58" d="100"/>
          <a:sy n="58" d="100"/>
        </p:scale>
        <p:origin x="666" y="60"/>
      </p:cViewPr>
      <p:guideLst>
        <p:guide orient="horz" pos="2750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27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1488" y="1243013"/>
            <a:ext cx="586422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198"/>
            <a:ext cx="5445760" cy="391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27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0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5119350" cy="864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4148802" y="7978705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39458" y="460043"/>
            <a:ext cx="13040439" cy="167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39458" y="2300207"/>
            <a:ext cx="13040439" cy="54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4148800" y="7978704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36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BA19E-D317-4EB4-A00F-754C2EA98EC2}"/>
              </a:ext>
            </a:extLst>
          </p:cNvPr>
          <p:cNvSpPr txBox="1"/>
          <p:nvPr/>
        </p:nvSpPr>
        <p:spPr>
          <a:xfrm>
            <a:off x="2852144" y="3720216"/>
            <a:ext cx="911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ПРОФИЛАКТИЧЕСКОЙ РАБОТЫ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РЕАГИРОВАНИЯ НА НАРУШЕНИЕ ТРЕБОВАНИЙ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ШКОЛЬНОЙ ФОРМЕ </a:t>
            </a: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30785057-A4C6-431A-95DE-821F13C51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598" y="1370666"/>
            <a:ext cx="2018188" cy="1823318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FAF88D8E-D8B3-4757-82F5-254B0FAF9B25}"/>
              </a:ext>
            </a:extLst>
          </p:cNvPr>
          <p:cNvSpPr txBox="1"/>
          <p:nvPr/>
        </p:nvSpPr>
        <p:spPr>
          <a:xfrm>
            <a:off x="4787718" y="7720301"/>
            <a:ext cx="6101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МИНИСТЕРСТВО </a:t>
            </a:r>
            <a:r>
              <a:rPr sz="1600" b="1" spc="-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ПРОСВЕЩЕНИЯ </a:t>
            </a:r>
            <a:r>
              <a:rPr sz="1600" b="1" spc="-33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РЕСПУБЛИКИ</a:t>
            </a:r>
            <a:r>
              <a:rPr sz="1600" b="1" spc="-10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-1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КАЗАХСТАН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4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22897" y="817028"/>
            <a:ext cx="12355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A9CA"/>
                </a:solidFill>
                <a:latin typeface="+mn-lt"/>
              </a:rPr>
              <a:t>НОРМАТИВНО-ПРАВОВЫЕ ОСНОВЫ ОБЯЗАТЕЛЬНОЙ ШКОЛЬНОЙ ФОРМЫ</a:t>
            </a:r>
            <a:endParaRPr lang="ru-RU" sz="2000" dirty="0">
              <a:latin typeface="+mn-lt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64791" y="-24123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336" y="-78601"/>
            <a:ext cx="934908" cy="929149"/>
          </a:xfrm>
          <a:prstGeom prst="rect">
            <a:avLst/>
          </a:prstGeom>
        </p:spPr>
      </p:pic>
      <p:sp>
        <p:nvSpPr>
          <p:cNvPr id="17" name="object 18"/>
          <p:cNvSpPr txBox="1"/>
          <p:nvPr/>
        </p:nvSpPr>
        <p:spPr>
          <a:xfrm>
            <a:off x="1750228" y="194896"/>
            <a:ext cx="123552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989" y="3914814"/>
            <a:ext cx="5593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1D1E"/>
                </a:solidFill>
                <a:latin typeface="+mn-lt"/>
              </a:rPr>
              <a:t>1. Согласно ст.1 Конституции – </a:t>
            </a:r>
            <a:r>
              <a:rPr lang="ru-RU" sz="1600" b="1" dirty="0">
                <a:solidFill>
                  <a:srgbClr val="211D1E"/>
                </a:solidFill>
                <a:latin typeface="+mn-lt"/>
              </a:rPr>
              <a:t>Республика Казахстан является демократическим, светским, правовым и социальным государством. </a:t>
            </a:r>
            <a:endParaRPr lang="ru-RU" sz="1600" dirty="0">
              <a:solidFill>
                <a:srgbClr val="211D1E"/>
              </a:solidFill>
              <a:latin typeface="+mn-lt"/>
            </a:endParaRP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Государство отделено от религии </a:t>
            </a:r>
            <a:r>
              <a:rPr lang="ru-RU" sz="1600" dirty="0">
                <a:solidFill>
                  <a:srgbClr val="211D1E"/>
                </a:solidFill>
                <a:latin typeface="+mn-lt"/>
              </a:rPr>
              <a:t>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религиозных объединений.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7989" y="5605195"/>
            <a:ext cx="5543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2. В соответствии с ст.3 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 религиозной деятельности и религиозных объединений»: </a:t>
            </a:r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 образования и воспитания в Республике Казахстан, отделена от религии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и религиозных объединений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носит светский характер</a:t>
            </a:r>
            <a:r>
              <a:rPr lang="ru-RU" sz="1600" b="1" i="1" dirty="0">
                <a:solidFill>
                  <a:srgbClr val="211D1E"/>
                </a:solidFill>
                <a:latin typeface="+mj-lt"/>
              </a:rPr>
              <a:t>; </a:t>
            </a:r>
            <a:endParaRPr lang="ru-RU" sz="1600" i="1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i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никто не имеет права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по мотивам своих религиозных убеждений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отказываться от исполнения обязанностей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предусмотренных Конституцией и законами Республики Казахстан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. </a:t>
            </a:r>
            <a:endParaRPr lang="ru-RU" sz="1600" i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3160" y="3323584"/>
            <a:ext cx="7475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4. В соответствии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п. 15-1 ст. 47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ОБУЧАЮЩИЕСЯ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организациях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обязаны соблюдать требования к обязательной школьной фор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ме, установленные уполномоченным органом в области образования. </a:t>
            </a:r>
          </a:p>
          <a:p>
            <a:pPr algn="just"/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5. В соответствии с п. 2 ст. 49 Закона Республики Казахстан </a:t>
            </a: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  <a:r>
              <a:rPr lang="ru-RU" sz="1600" b="1" dirty="0">
                <a:solidFill>
                  <a:srgbClr val="211D1E"/>
                </a:solidFill>
              </a:rPr>
              <a:t> </a:t>
            </a:r>
            <a:r>
              <a:rPr lang="ru-RU" sz="1600" dirty="0">
                <a:solidFill>
                  <a:srgbClr val="211D1E"/>
                </a:solidFill>
              </a:rPr>
              <a:t>и иные законные представители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обязаны</a:t>
            </a:r>
            <a:r>
              <a:rPr lang="ru-RU" sz="1600" dirty="0">
                <a:solidFill>
                  <a:srgbClr val="211D1E"/>
                </a:solidFill>
              </a:rPr>
              <a:t>: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правила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определенные уставом</a:t>
            </a:r>
            <a:r>
              <a:rPr lang="ru-RU" sz="1600" b="1" dirty="0">
                <a:solidFill>
                  <a:srgbClr val="211D1E"/>
                </a:solidFill>
              </a:rPr>
              <a:t> организации образования; </a:t>
            </a:r>
            <a:endParaRPr lang="ru-RU" sz="1600" dirty="0">
              <a:solidFill>
                <a:srgbClr val="211D1E"/>
              </a:solidFill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требования, предъявляемые к обязательной школьной форме, </a:t>
            </a:r>
            <a:r>
              <a:rPr lang="ru-RU" sz="1600" b="1" dirty="0">
                <a:solidFill>
                  <a:srgbClr val="211D1E"/>
                </a:solidFill>
              </a:rPr>
              <a:t>установленные </a:t>
            </a:r>
            <a:r>
              <a:rPr lang="ru-RU" sz="1600" dirty="0">
                <a:solidFill>
                  <a:srgbClr val="211D1E"/>
                </a:solidFill>
              </a:rPr>
              <a:t>уполномоченным органом в области образования;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соблюдать форму одежды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dirty="0">
                <a:solidFill>
                  <a:srgbClr val="211D1E"/>
                </a:solidFill>
              </a:rPr>
              <a:t>установленную в организации образования; </a:t>
            </a:r>
          </a:p>
          <a:p>
            <a:pPr algn="just"/>
            <a:r>
              <a:rPr lang="ru-RU" sz="1600" dirty="0"/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обеспечивать посещение детьми занятий в учебном заведении</a:t>
            </a:r>
            <a:r>
              <a:rPr lang="ru-RU" sz="1600" dirty="0"/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43065" y="6971234"/>
            <a:ext cx="747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6.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случае несоблюдения норм законодательства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области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 обязательной школьной форме родителями или иным законным представителями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соответствии с пунктом 2 ст. 409 Кодекса Республики Казахстан «Об административных правонарушениях»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влечет предупреждение или штраф в размере 5 МРП.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37894" y="5417174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93158" y="4478046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14748" y="6815254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7894" y="8294673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93159" y="3169518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893" y="1484443"/>
            <a:ext cx="5364955" cy="2235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9381" y="2166352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обязательной школьной форме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организаций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приказом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Министра образования и науки РК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26 от 14 января 2016 года.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198643" y="1896941"/>
            <a:ext cx="4541257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1789" y="1896943"/>
            <a:ext cx="4551040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0588" y="2923101"/>
            <a:ext cx="416837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обновить сведения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несовершеннолетним,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нарушающим и игнорирующим требования к школьной форме</a:t>
            </a:r>
          </a:p>
          <a:p>
            <a:pPr algn="just"/>
            <a:endParaRPr lang="ru-RU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5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внести изменения в Устав школы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части четкого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запрета на ношение одежды религиозной принадлежности различных конфессий</a:t>
            </a:r>
            <a:endParaRPr lang="en-US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1.4..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20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информировать родителей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под роспись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 установленных требованиях к школьной форме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нормах поведения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(правила внутреннего распорядка)                  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приеме детей в школу</a:t>
            </a:r>
          </a:p>
          <a:p>
            <a:pPr algn="just"/>
            <a:endParaRPr lang="ru-RU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срок 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создать Совет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организации среднего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9684" y="2923101"/>
            <a:ext cx="452021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провести родительское собрание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участием представителей Совета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разъяснения требований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соблюдении требований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школьной формы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правил внутреннего распорядка школы</a:t>
            </a:r>
          </a:p>
          <a:p>
            <a:endParaRPr lang="ru-RU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2.2. на торжественной линейке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обеспечить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обязательное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представителей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Совета</a:t>
            </a:r>
            <a:endParaRPr lang="en-US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 </a:t>
            </a:r>
            <a:r>
              <a:rPr lang="ru-RU" sz="1300" b="1" dirty="0">
                <a:latin typeface="+mj-lt"/>
              </a:rPr>
              <a:t>Совету</a:t>
            </a:r>
            <a:r>
              <a:rPr lang="ru-RU" sz="1300" dirty="0">
                <a:latin typeface="+mj-lt"/>
              </a:rPr>
              <a:t> сформировать списочный состав детей и их родителей, которые нарушили требования к школьной форме представить в районный/городской отдел образования</a:t>
            </a:r>
          </a:p>
          <a:p>
            <a:r>
              <a:rPr lang="ru-RU" sz="1300" b="1" dirty="0">
                <a:latin typeface="+mj-lt"/>
              </a:rPr>
              <a:t> </a:t>
            </a:r>
            <a:endParaRPr lang="ru-RU" sz="1300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Управлению образования </a:t>
            </a:r>
            <a:r>
              <a:rPr lang="ru-RU" sz="1300" dirty="0">
                <a:latin typeface="+mj-lt"/>
              </a:rPr>
              <a:t>в срок до 15.00 часов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 сентября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т.г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dirty="0">
                <a:latin typeface="+mj-lt"/>
              </a:rPr>
              <a:t>представить</a:t>
            </a:r>
            <a:r>
              <a:rPr lang="ru-RU" sz="1300" dirty="0">
                <a:latin typeface="+mj-lt"/>
              </a:rPr>
              <a:t> в Департамент воспитательной работы и дополнительного образования Министерства просвещения</a:t>
            </a:r>
            <a:r>
              <a:rPr lang="ru-RU" sz="1300" b="1" dirty="0">
                <a:latin typeface="+mj-lt"/>
              </a:rPr>
              <a:t> списочный состав детей и их родителей</a:t>
            </a:r>
            <a:r>
              <a:rPr lang="ru-RU" sz="1300" dirty="0">
                <a:latin typeface="+mj-lt"/>
              </a:rPr>
              <a:t>, в том числе с указанием фактов конфликтных ситуаций </a:t>
            </a:r>
            <a:r>
              <a:rPr lang="ru-RU" sz="1300" i="1" dirty="0">
                <a:latin typeface="+mj-lt"/>
              </a:rPr>
              <a:t>(публикации   в СМИ, социальных сетях, вызов полиции и адвоката)</a:t>
            </a:r>
            <a:endParaRPr lang="ru-RU" sz="1300" dirty="0">
              <a:latin typeface="+mj-lt"/>
            </a:endParaRPr>
          </a:p>
          <a:p>
            <a:endParaRPr lang="ru-RU" sz="1300" b="1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Департаменту </a:t>
            </a:r>
            <a:r>
              <a:rPr lang="ru-RU" sz="1300" dirty="0">
                <a:latin typeface="+mj-lt"/>
              </a:rPr>
              <a:t>воспитательной работы и дополнительного образования МП РК </a:t>
            </a:r>
            <a:r>
              <a:rPr lang="ru-RU" sz="1300" b="1" dirty="0">
                <a:latin typeface="+mj-lt"/>
              </a:rPr>
              <a:t>провести анализ </a:t>
            </a:r>
            <a:r>
              <a:rPr lang="ru-RU" sz="1300" dirty="0">
                <a:latin typeface="+mj-lt"/>
              </a:rPr>
              <a:t>представленных сведений для направления информации </a:t>
            </a:r>
            <a:r>
              <a:rPr lang="kk-KZ" sz="1300" dirty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заинтересованные государственные</a:t>
            </a:r>
            <a:r>
              <a:rPr lang="kk-KZ" sz="1300" dirty="0">
                <a:latin typeface="+mj-lt"/>
              </a:rPr>
              <a:t> органы</a:t>
            </a:r>
            <a:endParaRPr lang="ru-RU" sz="13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81717" y="2923101"/>
            <a:ext cx="49198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списка обучающихся и их родителей Совету разработать индивидуальные планы работы </a:t>
            </a:r>
          </a:p>
          <a:p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3.2. Согласно Индивидуальному плану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проводить разъяснительную работу с каждым родителем обучающегося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3.3. Совету осуществлять мониторинг и оценку каждой встречи с родителем и учащимся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 информированием Управления образования;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3.5. Совету по итогам проведения не менее 5 встреч с родителями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сформировать материалы дела для передачи в Комиссию по делам несовершеннолетних и защите их прав и Департаменты по обеспечению качества в сфере образования для рассмотрения ответственности родителей на предмет несоблюдения требований статьи 127 Кодекса об административных правонарушениях Республики Казахстан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3.6. Организации образования должны: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планировать и на системной основе проводить с обучающимися разъяснительную работу 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напоминать на каждом родительском собрании о требованиях к школьной форме;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вовлекать в работу школьного парламента, секционную и кружковую работу с закреплением наставников;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лучшие опыты и рекомендации по обеспечению законности, разработанные органами внутренних дел, Управлением по делам религий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304877" y="90987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73" y="-28412"/>
            <a:ext cx="934908" cy="929149"/>
          </a:xfrm>
          <a:prstGeom prst="rect">
            <a:avLst/>
          </a:prstGeom>
        </p:spPr>
      </p:pic>
      <p:sp>
        <p:nvSpPr>
          <p:cNvPr id="9" name="object 18"/>
          <p:cNvSpPr txBox="1"/>
          <p:nvPr/>
        </p:nvSpPr>
        <p:spPr>
          <a:xfrm>
            <a:off x="1792269" y="220018"/>
            <a:ext cx="102105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897" y="817028"/>
            <a:ext cx="1235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ПРОФИЛАКТИЧЕСКОЙ РАБОТЫ</a:t>
            </a:r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РЕАГИРОВАНИЯ НА НАРУШЕНИЕ ТРЕБОВАНИЙ К ШКОЛЬНОЙ ФОРМЕ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5212" y="1945445"/>
            <a:ext cx="3264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МЕРЫ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ДО НАЧАЛА УЧЕБНОГО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4678" y="1949074"/>
            <a:ext cx="408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АЛГОРИТМ РАБОТЫ НА ПЕРИОД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 1 ПО 15 СЕНТЯБРЯ Т.Г.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45714" y="1896940"/>
            <a:ext cx="4992911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081717" y="1945445"/>
            <a:ext cx="472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ПОСТОЯННЫЕ МЕРЫ ПО ПРОФИЛАКТИКЕ НАРУШЕНИЙ ТРЕБОВАНИЙ К ШКОЛЬНОЙ ФОРМЕ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06256" y="1896940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61479" y="1945445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0465" y="3863802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0465" y="4995828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273" y="6372374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2428" y="567770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148088" y="3431442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148088" y="3969546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148088" y="4695588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148088" y="6174381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48756" y="4074009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349B4B-6BA2-4327-9AB8-35D5457B5AC0}"/>
              </a:ext>
            </a:extLst>
          </p:cNvPr>
          <p:cNvCxnSpPr/>
          <p:nvPr/>
        </p:nvCxnSpPr>
        <p:spPr>
          <a:xfrm>
            <a:off x="5522832" y="737256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5724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717</Words>
  <Application>Microsoft Office PowerPoint</Application>
  <PresentationFormat>Произвольный</PresentationFormat>
  <Paragraphs>60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Roboto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LENOVO</cp:lastModifiedBy>
  <cp:revision>338</cp:revision>
  <cp:lastPrinted>2024-07-25T04:42:44Z</cp:lastPrinted>
  <dcterms:modified xsi:type="dcterms:W3CDTF">2024-08-27T06:40:47Z</dcterms:modified>
</cp:coreProperties>
</file>